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26"/>
  </p:notesMasterIdLst>
  <p:sldIdLst>
    <p:sldId id="432" r:id="rId4"/>
    <p:sldId id="434" r:id="rId5"/>
    <p:sldId id="435" r:id="rId6"/>
    <p:sldId id="467" r:id="rId7"/>
    <p:sldId id="468" r:id="rId8"/>
    <p:sldId id="469" r:id="rId9"/>
    <p:sldId id="438" r:id="rId10"/>
    <p:sldId id="470" r:id="rId11"/>
    <p:sldId id="471" r:id="rId12"/>
    <p:sldId id="472" r:id="rId13"/>
    <p:sldId id="473" r:id="rId14"/>
    <p:sldId id="474" r:id="rId15"/>
    <p:sldId id="475" r:id="rId16"/>
    <p:sldId id="476" r:id="rId17"/>
    <p:sldId id="477" r:id="rId18"/>
    <p:sldId id="478" r:id="rId19"/>
    <p:sldId id="479" r:id="rId20"/>
    <p:sldId id="481" r:id="rId21"/>
    <p:sldId id="482" r:id="rId22"/>
    <p:sldId id="483" r:id="rId23"/>
    <p:sldId id="484" r:id="rId24"/>
    <p:sldId id="466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2">
          <p15:clr>
            <a:srgbClr val="A4A3A4"/>
          </p15:clr>
        </p15:guide>
        <p15:guide id="2" orient="horz" pos="1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9FAE"/>
    <a:srgbClr val="FF0000"/>
    <a:srgbClr val="89CA7F"/>
    <a:srgbClr val="76C4A5"/>
    <a:srgbClr val="32A8B2"/>
    <a:srgbClr val="89CA7D"/>
    <a:srgbClr val="65BE8B"/>
    <a:srgbClr val="58B990"/>
    <a:srgbClr val="32AC9F"/>
    <a:srgbClr val="C9A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58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570" y="102"/>
      </p:cViewPr>
      <p:guideLst>
        <p:guide pos="3842"/>
        <p:guide orient="horz" pos="1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92D09-6E53-4EE3-94EA-323CDEEA173D}" type="datetimeFigureOut">
              <a:rPr lang="zh-CN" altLang="en-US" smtClean="0"/>
              <a:t>2025/2/24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3550C-0EAD-42A3-AC8C-7F87D0B3B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840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0714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824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921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1779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6478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20526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4931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9100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6006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73FCBD-2478-4DA3-8A2B-85FC5CC916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41761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24841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6054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8274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7765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74B935-F887-448D-9C6C-71EEB008CE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456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DBF682-5DE4-4980-B83C-E99B2A0FC14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2025/2/24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EBD161-CC32-4AAC-B0C0-93FB0B6A8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iekie jianheiti" panose="020F0502020204030204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iekie jianheiti" panose="020F0502020204030204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5.xml"/><Relationship Id="rId7" Type="http://schemas.openxmlformats.org/officeDocument/2006/relationships/image" Target="../media/image4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3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870014" y="1490902"/>
            <a:ext cx="5037663" cy="839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/>
            <a:r>
              <a:rPr lang="en-US" altLang="zh-CN" sz="4800" b="1">
                <a:gradFill>
                  <a:gsLst>
                    <a:gs pos="100000">
                      <a:srgbClr val="89CA7D"/>
                    </a:gs>
                    <a:gs pos="0">
                      <a:srgbClr val="0B9FAE"/>
                    </a:gs>
                  </a:gsLst>
                  <a:lin ang="0" scaled="1"/>
                </a:gradFill>
                <a:latin typeface="iekie jianheiti" panose="020F0502020204030204"/>
                <a:ea typeface="+mn-ea"/>
                <a:cs typeface="+mn-ea"/>
                <a:sym typeface="+mn-lt"/>
              </a:rPr>
              <a:t>Online shop artist</a:t>
            </a:r>
            <a:endParaRPr kumimoji="0" lang="zh-CN" altLang="zh-CN" sz="48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89CA7D"/>
                  </a:gs>
                  <a:gs pos="0">
                    <a:srgbClr val="0B9FAE"/>
                  </a:gs>
                </a:gsLst>
                <a:lin ang="0" scaled="1"/>
              </a:gradFill>
              <a:effectLst/>
              <a:uLnTx/>
              <a:uFillTx/>
              <a:latin typeface="iekie jianheiti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870014" y="2216492"/>
            <a:ext cx="495373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 </a:t>
            </a:r>
            <a:r>
              <a:rPr lang="zh-CN" altLang="en-US" sz="6000" b="1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店 美 </a:t>
            </a:r>
            <a:r>
              <a:rPr lang="zh-CN" altLang="en-US" sz="60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</a:t>
            </a:r>
            <a:endParaRPr lang="zh-CN" altLang="en-US" sz="60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7" grpId="0"/>
      <p:bldP spid="39" grpId="0" animBg="1"/>
      <p:bldP spid="41" grpId="0"/>
      <p:bldP spid="42" grpId="0"/>
      <p:bldP spid="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）下面来学习绘制网格状背景的方法。首先使用【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Ctrl+N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】快捷键新建一个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600*600px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的方形画布，使用参考线找到画布中点，选择矩形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在中间画一个矩形，填充白色描边为无，如图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（左）所示。在图层面板中隐藏背景图层，使用快捷键【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Ctrl+J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】复制矩形图层，【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】进入编辑模式，右键单击选择“顺时针旋转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度”，如图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（右）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64706" y="5312259"/>
            <a:ext cx="26837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4-7-4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绘制网格背景基础图案</a:t>
            </a:r>
          </a:p>
        </p:txBody>
      </p:sp>
      <p:pic>
        <p:nvPicPr>
          <p:cNvPr id="17" name="图片 16" descr="截屏2023-08-09 下午1.45.07"/>
          <p:cNvPicPr/>
          <p:nvPr/>
        </p:nvPicPr>
        <p:blipFill>
          <a:blip r:embed="rId4"/>
          <a:srcRect t="4797" b="4797"/>
          <a:stretch>
            <a:fillRect/>
          </a:stretch>
        </p:blipFill>
        <p:spPr>
          <a:xfrm>
            <a:off x="3543589" y="2951619"/>
            <a:ext cx="2642235" cy="2229485"/>
          </a:xfrm>
          <a:prstGeom prst="rect">
            <a:avLst/>
          </a:prstGeom>
        </p:spPr>
      </p:pic>
      <p:pic>
        <p:nvPicPr>
          <p:cNvPr id="18" name="图片 17" descr="截屏2023-08-09 下午1.45.32"/>
          <p:cNvPicPr/>
          <p:nvPr/>
        </p:nvPicPr>
        <p:blipFill>
          <a:blip r:embed="rId5"/>
          <a:srcRect t="2131" b="3197"/>
          <a:stretch>
            <a:fillRect/>
          </a:stretch>
        </p:blipFill>
        <p:spPr>
          <a:xfrm>
            <a:off x="6272068" y="2947924"/>
            <a:ext cx="2440940" cy="222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82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463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）执行“编辑”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“定义图案”命令，设置图案名称为“网格”，点击确定，如图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 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93475" y="4034042"/>
            <a:ext cx="16065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4-7-5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生成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</a:t>
            </a:r>
            <a:endParaRPr lang="zh-CN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7" name="图片 16" descr="截屏2023-08-09 下午1.46.34"/>
          <p:cNvPicPr/>
          <p:nvPr/>
        </p:nvPicPr>
        <p:blipFill>
          <a:blip r:embed="rId4"/>
          <a:srcRect b="6943"/>
          <a:stretch>
            <a:fillRect/>
          </a:stretch>
        </p:blipFill>
        <p:spPr>
          <a:xfrm>
            <a:off x="3747828" y="2290739"/>
            <a:ext cx="1969770" cy="1590040"/>
          </a:xfrm>
          <a:prstGeom prst="rect">
            <a:avLst/>
          </a:prstGeom>
        </p:spPr>
      </p:pic>
      <p:pic>
        <p:nvPicPr>
          <p:cNvPr id="18" name="图片 17" descr="截屏2023-08-14 下午5.27.36"/>
          <p:cNvPicPr/>
          <p:nvPr/>
        </p:nvPicPr>
        <p:blipFill>
          <a:blip r:embed="rId5"/>
          <a:stretch>
            <a:fillRect/>
          </a:stretch>
        </p:blipFill>
        <p:spPr>
          <a:xfrm>
            <a:off x="5906066" y="2300899"/>
            <a:ext cx="1969770" cy="157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33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/>
              <a:t>返回直播海报的文件，给圆角矩形增加图层样式“图案叠加”效果，选刚刚定义的图案，缩放比例设置</a:t>
            </a:r>
            <a:r>
              <a:rPr lang="en-US" altLang="zh-CN" dirty="0"/>
              <a:t>5%</a:t>
            </a:r>
            <a:r>
              <a:rPr lang="zh-CN" altLang="zh-CN" dirty="0"/>
              <a:t>，如图</a:t>
            </a:r>
            <a:r>
              <a:rPr lang="en-US" altLang="zh-CN" dirty="0"/>
              <a:t>4-7-6</a:t>
            </a:r>
            <a:r>
              <a:rPr lang="zh-CN" altLang="zh-CN" dirty="0"/>
              <a:t>所示。 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57551" y="4765563"/>
            <a:ext cx="1965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4-7-6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制作网格背景</a:t>
            </a:r>
          </a:p>
        </p:txBody>
      </p:sp>
      <p:pic>
        <p:nvPicPr>
          <p:cNvPr id="17" name="图片 16" descr="截屏2023-08-14 下午5.30.48"/>
          <p:cNvPicPr/>
          <p:nvPr/>
        </p:nvPicPr>
        <p:blipFill>
          <a:blip r:embed="rId4"/>
          <a:stretch>
            <a:fillRect/>
          </a:stretch>
        </p:blipFill>
        <p:spPr>
          <a:xfrm>
            <a:off x="3350188" y="2312036"/>
            <a:ext cx="2590165" cy="2312035"/>
          </a:xfrm>
          <a:prstGeom prst="rect">
            <a:avLst/>
          </a:prstGeom>
        </p:spPr>
      </p:pic>
      <p:pic>
        <p:nvPicPr>
          <p:cNvPr id="18" name="图片 17" descr="截屏2023-08-14 下午5.30.35"/>
          <p:cNvPicPr/>
          <p:nvPr/>
        </p:nvPicPr>
        <p:blipFill>
          <a:blip r:embed="rId5"/>
          <a:stretch>
            <a:fillRect/>
          </a:stretch>
        </p:blipFill>
        <p:spPr>
          <a:xfrm>
            <a:off x="6185824" y="2306919"/>
            <a:ext cx="2477135" cy="232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1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2161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）选择横排文字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，输入海报标题文字“果农直播预告”，使用快捷键【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】打开字符面板，设置参数如图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4-7-7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（左）所示。在“图层”面板中为标题添加图层样式“斜面与浮雕”效果，参数设置如图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4-7-7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（中）所示。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继续添加图层样式“外发光”效果，参数设置如图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4-7-7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（右）所示。最终效果如图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4-7-8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  <a:p>
            <a:pPr lvl="0"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90388" y="5621495"/>
            <a:ext cx="26837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4-7-7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直播海报标题设置参数</a:t>
            </a:r>
          </a:p>
        </p:txBody>
      </p:sp>
      <p:pic>
        <p:nvPicPr>
          <p:cNvPr id="17" name="图片 16" descr="截屏2023-08-14 下午5.40.13"/>
          <p:cNvPicPr/>
          <p:nvPr/>
        </p:nvPicPr>
        <p:blipFill>
          <a:blip r:embed="rId4"/>
          <a:stretch>
            <a:fillRect/>
          </a:stretch>
        </p:blipFill>
        <p:spPr>
          <a:xfrm>
            <a:off x="1550263" y="2925647"/>
            <a:ext cx="2108200" cy="2463165"/>
          </a:xfrm>
          <a:prstGeom prst="rect">
            <a:avLst/>
          </a:prstGeom>
        </p:spPr>
      </p:pic>
      <p:pic>
        <p:nvPicPr>
          <p:cNvPr id="18" name="图片 17" descr="截屏2023-08-14 下午5.40.51"/>
          <p:cNvPicPr/>
          <p:nvPr/>
        </p:nvPicPr>
        <p:blipFill>
          <a:blip r:embed="rId5"/>
          <a:srcRect l="3970" r="20509"/>
          <a:stretch>
            <a:fillRect/>
          </a:stretch>
        </p:blipFill>
        <p:spPr>
          <a:xfrm>
            <a:off x="3891447" y="2925647"/>
            <a:ext cx="1449705" cy="2476500"/>
          </a:xfrm>
          <a:prstGeom prst="rect">
            <a:avLst/>
          </a:prstGeom>
        </p:spPr>
      </p:pic>
      <p:pic>
        <p:nvPicPr>
          <p:cNvPr id="19" name="图片 18" descr="截屏2023-08-14 下午5.40.58"/>
          <p:cNvPicPr/>
          <p:nvPr/>
        </p:nvPicPr>
        <p:blipFill>
          <a:blip r:embed="rId6"/>
          <a:srcRect r="20381"/>
          <a:stretch>
            <a:fillRect/>
          </a:stretch>
        </p:blipFill>
        <p:spPr>
          <a:xfrm>
            <a:off x="5574136" y="2916121"/>
            <a:ext cx="1559560" cy="248221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524290" y="5350856"/>
            <a:ext cx="1965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4-7-8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直播海报标题</a:t>
            </a:r>
          </a:p>
        </p:txBody>
      </p:sp>
      <p:pic>
        <p:nvPicPr>
          <p:cNvPr id="27" name="图片 26" descr="截屏2023-08-14 下午5.41.06"/>
          <p:cNvPicPr/>
          <p:nvPr/>
        </p:nvPicPr>
        <p:blipFill>
          <a:blip r:embed="rId7"/>
          <a:srcRect l="964" t="4368"/>
          <a:stretch>
            <a:fillRect/>
          </a:stretch>
        </p:blipFill>
        <p:spPr>
          <a:xfrm>
            <a:off x="7363332" y="3049963"/>
            <a:ext cx="4287520" cy="205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90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）选择</a:t>
            </a:r>
            <a:r>
              <a:rPr lang="zh-CN" altLang="zh-CN" dirty="0" smtClean="0"/>
              <a:t>竖</a:t>
            </a:r>
            <a:r>
              <a:rPr lang="zh-CN" altLang="zh-CN" dirty="0"/>
              <a:t>排文字工具</a:t>
            </a:r>
            <a:r>
              <a:rPr lang="en-US" altLang="zh-CN" dirty="0"/>
              <a:t>    </a:t>
            </a:r>
            <a:r>
              <a:rPr lang="zh-CN" altLang="zh-CN" dirty="0"/>
              <a:t>，输入装饰文字“</a:t>
            </a:r>
            <a:r>
              <a:rPr lang="en-US" altLang="zh-CN" dirty="0"/>
              <a:t>APPLE</a:t>
            </a:r>
            <a:r>
              <a:rPr lang="zh-CN" altLang="zh-CN" dirty="0"/>
              <a:t>”，使用快捷键【</a:t>
            </a:r>
            <a:r>
              <a:rPr lang="en-US" altLang="zh-CN" dirty="0" err="1"/>
              <a:t>Ctrl+T</a:t>
            </a:r>
            <a:r>
              <a:rPr lang="zh-CN" altLang="zh-CN" dirty="0"/>
              <a:t>】打开字符面板，设置参数如图</a:t>
            </a:r>
            <a:r>
              <a:rPr lang="en-US" altLang="zh-CN" dirty="0"/>
              <a:t>4-7-9</a:t>
            </a:r>
            <a:r>
              <a:rPr lang="zh-CN" altLang="zh-CN" dirty="0"/>
              <a:t>（左）所示，图层透明度降低为</a:t>
            </a:r>
            <a:r>
              <a:rPr lang="en-US" altLang="zh-CN" dirty="0"/>
              <a:t>60%</a:t>
            </a:r>
            <a:r>
              <a:rPr lang="zh-CN" altLang="zh-CN" dirty="0" smtClean="0"/>
              <a:t>，</a:t>
            </a:r>
            <a:r>
              <a:rPr lang="zh-CN" altLang="zh-CN" dirty="0"/>
              <a:t>效果如图</a:t>
            </a:r>
            <a:r>
              <a:rPr lang="en-US" altLang="zh-CN" dirty="0"/>
              <a:t>4-7-9</a:t>
            </a:r>
            <a:r>
              <a:rPr lang="zh-CN" altLang="zh-CN" dirty="0"/>
              <a:t>（右）所示。</a:t>
            </a:r>
          </a:p>
          <a:p>
            <a:pPr lvl="0"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84421" y="4940130"/>
            <a:ext cx="1965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4-7-9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输入装饰文字</a:t>
            </a:r>
          </a:p>
        </p:txBody>
      </p:sp>
      <p:pic>
        <p:nvPicPr>
          <p:cNvPr id="17" name="图片 16" descr="截屏2023-08-14 下午5.48.28"/>
          <p:cNvPicPr/>
          <p:nvPr/>
        </p:nvPicPr>
        <p:blipFill>
          <a:blip r:embed="rId4"/>
          <a:stretch>
            <a:fillRect/>
          </a:stretch>
        </p:blipFill>
        <p:spPr>
          <a:xfrm>
            <a:off x="3523384" y="2217102"/>
            <a:ext cx="2152650" cy="2463165"/>
          </a:xfrm>
          <a:prstGeom prst="rect">
            <a:avLst/>
          </a:prstGeom>
        </p:spPr>
      </p:pic>
      <p:pic>
        <p:nvPicPr>
          <p:cNvPr id="18" name="图片 17" descr="截屏2023-08-14 下午5.48.37"/>
          <p:cNvPicPr/>
          <p:nvPr/>
        </p:nvPicPr>
        <p:blipFill>
          <a:blip r:embed="rId5"/>
          <a:stretch>
            <a:fillRect/>
          </a:stretch>
        </p:blipFill>
        <p:spPr>
          <a:xfrm>
            <a:off x="6027882" y="2236787"/>
            <a:ext cx="3053080" cy="244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5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）单击“文件”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“打开”命令，在弹出的“打开”对话框中选择素材存储位置，选择素材“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4-7-01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”打开。选择钢笔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，属性栏选择工具模式为“路径”，沿着人物轮廓进行路径绘制，绘制完成后使用快捷键【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Ctrl+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回车键】路径生成选取，使用移动工具将扣取后的人物拖入海报画布中，按【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】组合键调出变换框，适当调整其大小。【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Ctrl+J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】复制图层，选中图层生成选区，填充颜色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），图层下移一层，稍放大一些与人物形成叠影的效果，如图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4-7-9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4485" y="3587769"/>
            <a:ext cx="23246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4-7-9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人物扣取放入海报</a:t>
            </a:r>
          </a:p>
        </p:txBody>
      </p:sp>
      <p:pic>
        <p:nvPicPr>
          <p:cNvPr id="17" name="图片 16" descr="/private/var/folders/8s/ld7db4rs0sl2l3vdvr2q0v6m0000gn/T/com.kingsoft.wpsoffice.mac/picturecompress_20230814180347/output_1.pngoutput_1"/>
          <p:cNvPicPr/>
          <p:nvPr/>
        </p:nvPicPr>
        <p:blipFill>
          <a:blip r:embed="rId4"/>
          <a:stretch>
            <a:fillRect/>
          </a:stretch>
        </p:blipFill>
        <p:spPr>
          <a:xfrm>
            <a:off x="4287339" y="3323964"/>
            <a:ext cx="5273040" cy="326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7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1746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）选择横排文字工具 ，输入文字“新上市 现摘现卖”，使用快捷键【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】打开字符面板，字体颜色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），参数如图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（左）所示。使用椭圆工具、直线工具绘制苹果图形，放置在“摘”字下方，再绘制左右两侧的装饰，如图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（右）所示。</a:t>
            </a:r>
          </a:p>
          <a:p>
            <a:pPr lvl="0"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84421" y="4940130"/>
            <a:ext cx="17123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4-7-10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文字设计</a:t>
            </a:r>
          </a:p>
        </p:txBody>
      </p:sp>
      <p:pic>
        <p:nvPicPr>
          <p:cNvPr id="17" name="图片 16" descr="截屏2023-08-14 下午6.07.03"/>
          <p:cNvPicPr/>
          <p:nvPr/>
        </p:nvPicPr>
        <p:blipFill>
          <a:blip r:embed="rId4"/>
          <a:stretch>
            <a:fillRect/>
          </a:stretch>
        </p:blipFill>
        <p:spPr>
          <a:xfrm>
            <a:off x="4092545" y="2761189"/>
            <a:ext cx="1529715" cy="1771015"/>
          </a:xfrm>
          <a:prstGeom prst="rect">
            <a:avLst/>
          </a:prstGeom>
        </p:spPr>
      </p:pic>
      <p:pic>
        <p:nvPicPr>
          <p:cNvPr id="18" name="图片 17" descr="截屏2023-08-14 下午6.08.27"/>
          <p:cNvPicPr/>
          <p:nvPr/>
        </p:nvPicPr>
        <p:blipFill>
          <a:blip r:embed="rId5"/>
          <a:srcRect l="1878" r="1360"/>
          <a:stretch>
            <a:fillRect/>
          </a:stretch>
        </p:blipFill>
        <p:spPr>
          <a:xfrm>
            <a:off x="5622260" y="3230044"/>
            <a:ext cx="3698875" cy="123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5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2577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直播海报画布下方使用矩形工具、圆角矩形工具、直线工具等矢量图形绘制工具设计直播信息展示区，投影的设计方法与人物叠影设计方法相同。选择文字工具输入直播日期、时间等文字内容，使用图层样式“描边”突出直播时间。单击“文件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“打开”命令，在弹出的“打开”对话框中选择素材存储位置，选择素材“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4-7-02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”，将直播间二维码放在合适的位置，如图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05954" y="5854179"/>
            <a:ext cx="26100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4-7-10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直播信息展示区设计</a:t>
            </a:r>
          </a:p>
        </p:txBody>
      </p:sp>
      <p:pic>
        <p:nvPicPr>
          <p:cNvPr id="17" name="图片 16" descr="截屏2023-08-14 下午6.38.29"/>
          <p:cNvPicPr/>
          <p:nvPr/>
        </p:nvPicPr>
        <p:blipFill>
          <a:blip r:embed="rId4"/>
          <a:srcRect b="2457"/>
          <a:stretch>
            <a:fillRect/>
          </a:stretch>
        </p:blipFill>
        <p:spPr>
          <a:xfrm>
            <a:off x="3443172" y="2952658"/>
            <a:ext cx="5272405" cy="287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9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1330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/>
              <a:t>选择横排文字</a:t>
            </a:r>
            <a:r>
              <a:rPr lang="zh-CN" altLang="zh-CN" dirty="0" smtClean="0"/>
              <a:t>工具</a:t>
            </a:r>
            <a:r>
              <a:rPr lang="zh-CN" altLang="zh-CN" dirty="0"/>
              <a:t>，输入商品卖点文字，使用快捷键【</a:t>
            </a:r>
            <a:r>
              <a:rPr lang="en-US" altLang="zh-CN" dirty="0" err="1"/>
              <a:t>Ctrl+T</a:t>
            </a:r>
            <a:r>
              <a:rPr lang="zh-CN" altLang="zh-CN" dirty="0"/>
              <a:t>】打开字符面板，设置字体颜色</a:t>
            </a:r>
            <a:r>
              <a:rPr lang="en-US" altLang="zh-CN" dirty="0"/>
              <a:t>RGB</a:t>
            </a:r>
            <a:r>
              <a:rPr lang="zh-CN" altLang="zh-CN" dirty="0"/>
              <a:t>（</a:t>
            </a:r>
            <a:r>
              <a:rPr lang="en-US" altLang="zh-CN" dirty="0"/>
              <a:t>88</a:t>
            </a:r>
            <a:r>
              <a:rPr lang="zh-CN" altLang="zh-CN" dirty="0"/>
              <a:t>、</a:t>
            </a:r>
            <a:r>
              <a:rPr lang="en-US" altLang="zh-CN" dirty="0"/>
              <a:t>162</a:t>
            </a:r>
            <a:r>
              <a:rPr lang="zh-CN" altLang="zh-CN" dirty="0"/>
              <a:t>、</a:t>
            </a:r>
            <a:r>
              <a:rPr lang="en-US" altLang="zh-CN" dirty="0"/>
              <a:t>44</a:t>
            </a:r>
            <a:r>
              <a:rPr lang="zh-CN" altLang="zh-CN" dirty="0"/>
              <a:t>），参数如图</a:t>
            </a:r>
            <a:r>
              <a:rPr lang="en-US" altLang="zh-CN" dirty="0"/>
              <a:t>4-7-11</a:t>
            </a:r>
            <a:r>
              <a:rPr lang="zh-CN" altLang="zh-CN" dirty="0"/>
              <a:t>（左）所示，位置如图</a:t>
            </a:r>
            <a:r>
              <a:rPr lang="en-US" altLang="zh-CN" dirty="0"/>
              <a:t>4-7-11</a:t>
            </a:r>
            <a:r>
              <a:rPr lang="zh-CN" altLang="zh-CN" dirty="0"/>
              <a:t>（右）所示。</a:t>
            </a:r>
          </a:p>
          <a:p>
            <a:pPr lvl="0"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07868" y="4898567"/>
            <a:ext cx="26100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4-7-11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直播信息展示区设计</a:t>
            </a:r>
            <a:endParaRPr lang="zh-CN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7" name="图片 16" descr="截屏2023-08-14 下午6.47.15"/>
          <p:cNvPicPr/>
          <p:nvPr/>
        </p:nvPicPr>
        <p:blipFill>
          <a:blip r:embed="rId4"/>
          <a:stretch>
            <a:fillRect/>
          </a:stretch>
        </p:blipFill>
        <p:spPr>
          <a:xfrm>
            <a:off x="3488401" y="2161973"/>
            <a:ext cx="2205990" cy="2567305"/>
          </a:xfrm>
          <a:prstGeom prst="rect">
            <a:avLst/>
          </a:prstGeom>
        </p:spPr>
      </p:pic>
      <p:pic>
        <p:nvPicPr>
          <p:cNvPr id="18" name="图片 17" descr="截屏2023-08-14 下午6.49.43"/>
          <p:cNvPicPr/>
          <p:nvPr/>
        </p:nvPicPr>
        <p:blipFill>
          <a:blip r:embed="rId5"/>
          <a:srcRect r="32327"/>
          <a:stretch>
            <a:fillRect/>
          </a:stretch>
        </p:blipFill>
        <p:spPr>
          <a:xfrm>
            <a:off x="5871555" y="2175942"/>
            <a:ext cx="2768600" cy="253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34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1746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使用矩形工具在人物周围绘制一个椭圆，栅格化选区后用橡皮擦工具擦拭两处，形成人物置身其中的感觉。使用椭圆工具绘制一个圆形并添加渐变效果，单击“文件”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“打开”命令，在弹出的“打开”对话框中选择素材存储位置，将素材“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4-7-03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”放置其中，如图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70587" y="5370654"/>
            <a:ext cx="24304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4-7-12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绘制圆形装饰图案</a:t>
            </a:r>
          </a:p>
        </p:txBody>
      </p:sp>
      <p:pic>
        <p:nvPicPr>
          <p:cNvPr id="17" name="图片 16" descr="截屏2023-08-14 下午7.03.17"/>
          <p:cNvPicPr/>
          <p:nvPr/>
        </p:nvPicPr>
        <p:blipFill>
          <a:blip r:embed="rId4"/>
          <a:srcRect t="4972" b="2603"/>
          <a:stretch>
            <a:fillRect/>
          </a:stretch>
        </p:blipFill>
        <p:spPr>
          <a:xfrm>
            <a:off x="3932497" y="2533779"/>
            <a:ext cx="4127500" cy="275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43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" t="3767" r="2157" b="3767"/>
          <a:stretch>
            <a:fillRect/>
          </a:stretch>
        </p:blipFill>
        <p:spPr>
          <a:xfrm>
            <a:off x="4337685" y="1052294"/>
            <a:ext cx="3877852" cy="2498221"/>
          </a:xfrm>
          <a:custGeom>
            <a:avLst/>
            <a:gdLst>
              <a:gd name="connsiteX0" fmla="*/ 668393 w 3877852"/>
              <a:gd name="connsiteY0" fmla="*/ 0 h 2498221"/>
              <a:gd name="connsiteX1" fmla="*/ 3209460 w 3877852"/>
              <a:gd name="connsiteY1" fmla="*/ 0 h 2498221"/>
              <a:gd name="connsiteX2" fmla="*/ 3309954 w 3877852"/>
              <a:gd name="connsiteY2" fmla="*/ 72491 h 2498221"/>
              <a:gd name="connsiteX3" fmla="*/ 3877852 w 3877852"/>
              <a:gd name="connsiteY3" fmla="*/ 1160649 h 2498221"/>
              <a:gd name="connsiteX4" fmla="*/ 3022998 w 3877852"/>
              <a:gd name="connsiteY4" fmla="*/ 2436719 h 2498221"/>
              <a:gd name="connsiteX5" fmla="*/ 2895446 w 3877852"/>
              <a:gd name="connsiteY5" fmla="*/ 2498221 h 2498221"/>
              <a:gd name="connsiteX6" fmla="*/ 982406 w 3877852"/>
              <a:gd name="connsiteY6" fmla="*/ 2498221 h 2498221"/>
              <a:gd name="connsiteX7" fmla="*/ 854854 w 3877852"/>
              <a:gd name="connsiteY7" fmla="*/ 2436719 h 2498221"/>
              <a:gd name="connsiteX8" fmla="*/ 0 w 3877852"/>
              <a:gd name="connsiteY8" fmla="*/ 1160649 h 2498221"/>
              <a:gd name="connsiteX9" fmla="*/ 567899 w 3877852"/>
              <a:gd name="connsiteY9" fmla="*/ 72491 h 2498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77852" h="2498221">
                <a:moveTo>
                  <a:pt x="668393" y="0"/>
                </a:moveTo>
                <a:lnTo>
                  <a:pt x="3209460" y="0"/>
                </a:lnTo>
                <a:lnTo>
                  <a:pt x="3309954" y="72491"/>
                </a:lnTo>
                <a:cubicBezTo>
                  <a:pt x="3660831" y="350975"/>
                  <a:pt x="3877852" y="735697"/>
                  <a:pt x="3877852" y="1160649"/>
                </a:cubicBezTo>
                <a:cubicBezTo>
                  <a:pt x="3877852" y="1691839"/>
                  <a:pt x="3538756" y="2160170"/>
                  <a:pt x="3022998" y="2436719"/>
                </a:cubicBezTo>
                <a:lnTo>
                  <a:pt x="2895446" y="2498221"/>
                </a:lnTo>
                <a:lnTo>
                  <a:pt x="982406" y="2498221"/>
                </a:lnTo>
                <a:lnTo>
                  <a:pt x="854854" y="2436719"/>
                </a:lnTo>
                <a:cubicBezTo>
                  <a:pt x="339097" y="2160170"/>
                  <a:pt x="0" y="1691839"/>
                  <a:pt x="0" y="1160649"/>
                </a:cubicBezTo>
                <a:cubicBezTo>
                  <a:pt x="0" y="735697"/>
                  <a:pt x="217022" y="350975"/>
                  <a:pt x="567899" y="72491"/>
                </a:cubicBezTo>
                <a:close/>
              </a:path>
            </a:pathLst>
          </a:custGeom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</p:pic>
      <p:sp>
        <p:nvSpPr>
          <p:cNvPr id="75" name="矩形 90"/>
          <p:cNvSpPr/>
          <p:nvPr/>
        </p:nvSpPr>
        <p:spPr>
          <a:xfrm>
            <a:off x="-37673" y="4293096"/>
            <a:ext cx="12254953" cy="2592288"/>
          </a:xfrm>
          <a:custGeom>
            <a:avLst/>
            <a:gdLst>
              <a:gd name="connsiteX0" fmla="*/ 0 w 12254953"/>
              <a:gd name="connsiteY0" fmla="*/ 0 h 2183753"/>
              <a:gd name="connsiteX1" fmla="*/ 12254953 w 12254953"/>
              <a:gd name="connsiteY1" fmla="*/ 0 h 2183753"/>
              <a:gd name="connsiteX2" fmla="*/ 12254953 w 12254953"/>
              <a:gd name="connsiteY2" fmla="*/ 2183753 h 2183753"/>
              <a:gd name="connsiteX3" fmla="*/ 0 w 12254953"/>
              <a:gd name="connsiteY3" fmla="*/ 2183753 h 2183753"/>
              <a:gd name="connsiteX4" fmla="*/ 0 w 12254953"/>
              <a:gd name="connsiteY4" fmla="*/ 0 h 2183753"/>
              <a:gd name="connsiteX0-1" fmla="*/ 0 w 12254953"/>
              <a:gd name="connsiteY0-2" fmla="*/ 0 h 2183753"/>
              <a:gd name="connsiteX1-3" fmla="*/ 5904086 w 12254953"/>
              <a:gd name="connsiteY1-4" fmla="*/ 998 h 2183753"/>
              <a:gd name="connsiteX2-5" fmla="*/ 12254953 w 12254953"/>
              <a:gd name="connsiteY2-6" fmla="*/ 0 h 2183753"/>
              <a:gd name="connsiteX3-7" fmla="*/ 12254953 w 12254953"/>
              <a:gd name="connsiteY3-8" fmla="*/ 2183753 h 2183753"/>
              <a:gd name="connsiteX4-9" fmla="*/ 0 w 12254953"/>
              <a:gd name="connsiteY4-10" fmla="*/ 2183753 h 2183753"/>
              <a:gd name="connsiteX5" fmla="*/ 0 w 12254953"/>
              <a:gd name="connsiteY5" fmla="*/ 0 h 2183753"/>
              <a:gd name="connsiteX0-11" fmla="*/ 0 w 12254953"/>
              <a:gd name="connsiteY0-12" fmla="*/ 2631 h 2186384"/>
              <a:gd name="connsiteX1-13" fmla="*/ 5904086 w 12254953"/>
              <a:gd name="connsiteY1-14" fmla="*/ 3629 h 2186384"/>
              <a:gd name="connsiteX2-15" fmla="*/ 6346772 w 12254953"/>
              <a:gd name="connsiteY2-16" fmla="*/ 0 h 2186384"/>
              <a:gd name="connsiteX3-17" fmla="*/ 12254953 w 12254953"/>
              <a:gd name="connsiteY3-18" fmla="*/ 2631 h 2186384"/>
              <a:gd name="connsiteX4-19" fmla="*/ 12254953 w 12254953"/>
              <a:gd name="connsiteY4-20" fmla="*/ 2186384 h 2186384"/>
              <a:gd name="connsiteX5-21" fmla="*/ 0 w 12254953"/>
              <a:gd name="connsiteY5-22" fmla="*/ 2186384 h 2186384"/>
              <a:gd name="connsiteX6" fmla="*/ 0 w 12254953"/>
              <a:gd name="connsiteY6" fmla="*/ 2631 h 2186384"/>
              <a:gd name="connsiteX0-23" fmla="*/ 0 w 12254953"/>
              <a:gd name="connsiteY0-24" fmla="*/ 2631 h 2186384"/>
              <a:gd name="connsiteX1-25" fmla="*/ 5904086 w 12254953"/>
              <a:gd name="connsiteY1-26" fmla="*/ 3629 h 2186384"/>
              <a:gd name="connsiteX2-27" fmla="*/ 6118172 w 12254953"/>
              <a:gd name="connsiteY2-28" fmla="*/ 0 h 2186384"/>
              <a:gd name="connsiteX3-29" fmla="*/ 6346772 w 12254953"/>
              <a:gd name="connsiteY3-30" fmla="*/ 0 h 2186384"/>
              <a:gd name="connsiteX4-31" fmla="*/ 12254953 w 12254953"/>
              <a:gd name="connsiteY4-32" fmla="*/ 2631 h 2186384"/>
              <a:gd name="connsiteX5-33" fmla="*/ 12254953 w 12254953"/>
              <a:gd name="connsiteY5-34" fmla="*/ 2186384 h 2186384"/>
              <a:gd name="connsiteX6-35" fmla="*/ 0 w 12254953"/>
              <a:gd name="connsiteY6-36" fmla="*/ 2186384 h 2186384"/>
              <a:gd name="connsiteX7" fmla="*/ 0 w 12254953"/>
              <a:gd name="connsiteY7" fmla="*/ 2631 h 2186384"/>
              <a:gd name="connsiteX0-37" fmla="*/ 0 w 12254953"/>
              <a:gd name="connsiteY0-38" fmla="*/ 2631 h 2186384"/>
              <a:gd name="connsiteX1-39" fmla="*/ 5904086 w 12254953"/>
              <a:gd name="connsiteY1-40" fmla="*/ 3629 h 2186384"/>
              <a:gd name="connsiteX2-41" fmla="*/ 6132686 w 12254953"/>
              <a:gd name="connsiteY2-42" fmla="*/ 399143 h 2186384"/>
              <a:gd name="connsiteX3-43" fmla="*/ 6346772 w 12254953"/>
              <a:gd name="connsiteY3-44" fmla="*/ 0 h 2186384"/>
              <a:gd name="connsiteX4-45" fmla="*/ 12254953 w 12254953"/>
              <a:gd name="connsiteY4-46" fmla="*/ 2631 h 2186384"/>
              <a:gd name="connsiteX5-47" fmla="*/ 12254953 w 12254953"/>
              <a:gd name="connsiteY5-48" fmla="*/ 2186384 h 2186384"/>
              <a:gd name="connsiteX6-49" fmla="*/ 0 w 12254953"/>
              <a:gd name="connsiteY6-50" fmla="*/ 2186384 h 2186384"/>
              <a:gd name="connsiteX7-51" fmla="*/ 0 w 12254953"/>
              <a:gd name="connsiteY7-52" fmla="*/ 2631 h 2186384"/>
              <a:gd name="connsiteX0-53" fmla="*/ 0 w 12254953"/>
              <a:gd name="connsiteY0-54" fmla="*/ 2631 h 2186384"/>
              <a:gd name="connsiteX1-55" fmla="*/ 5904086 w 12254953"/>
              <a:gd name="connsiteY1-56" fmla="*/ 3629 h 2186384"/>
              <a:gd name="connsiteX2-57" fmla="*/ 6132686 w 12254953"/>
              <a:gd name="connsiteY2-58" fmla="*/ 320054 h 2186384"/>
              <a:gd name="connsiteX3-59" fmla="*/ 6346772 w 12254953"/>
              <a:gd name="connsiteY3-60" fmla="*/ 0 h 2186384"/>
              <a:gd name="connsiteX4-61" fmla="*/ 12254953 w 12254953"/>
              <a:gd name="connsiteY4-62" fmla="*/ 2631 h 2186384"/>
              <a:gd name="connsiteX5-63" fmla="*/ 12254953 w 12254953"/>
              <a:gd name="connsiteY5-64" fmla="*/ 2186384 h 2186384"/>
              <a:gd name="connsiteX6-65" fmla="*/ 0 w 12254953"/>
              <a:gd name="connsiteY6-66" fmla="*/ 2186384 h 2186384"/>
              <a:gd name="connsiteX7-67" fmla="*/ 0 w 12254953"/>
              <a:gd name="connsiteY7-68" fmla="*/ 2631 h 21863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254953" h="2186384">
                <a:moveTo>
                  <a:pt x="0" y="2631"/>
                </a:moveTo>
                <a:lnTo>
                  <a:pt x="5904086" y="3629"/>
                </a:lnTo>
                <a:lnTo>
                  <a:pt x="6132686" y="320054"/>
                </a:lnTo>
                <a:lnTo>
                  <a:pt x="6346772" y="0"/>
                </a:lnTo>
                <a:lnTo>
                  <a:pt x="12254953" y="2631"/>
                </a:lnTo>
                <a:lnTo>
                  <a:pt x="12254953" y="2186384"/>
                </a:lnTo>
                <a:lnTo>
                  <a:pt x="0" y="2186384"/>
                </a:lnTo>
                <a:lnTo>
                  <a:pt x="0" y="2631"/>
                </a:lnTo>
                <a:close/>
              </a:path>
            </a:pathLst>
          </a:cu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noFill/>
          </a:ln>
          <a:effectLst>
            <a:outerShdw blurRad="1143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570737" y="3313131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198478" y="2459952"/>
            <a:ext cx="648072" cy="648072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8198603" y="3630382"/>
            <a:ext cx="417028" cy="417028"/>
          </a:xfrm>
          <a:prstGeom prst="ellipse">
            <a:avLst/>
          </a:prstGeom>
          <a:solidFill>
            <a:srgbClr val="32AC9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645934" y="2855296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3646018" y="1087834"/>
            <a:ext cx="252991" cy="252991"/>
          </a:xfrm>
          <a:prstGeom prst="ellipse">
            <a:avLst/>
          </a:prstGeom>
          <a:solidFill>
            <a:srgbClr val="65BE8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9200278" y="2086441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84" name=" 184"/>
          <p:cNvSpPr/>
          <p:nvPr/>
        </p:nvSpPr>
        <p:spPr>
          <a:xfrm>
            <a:off x="4337685" y="304800"/>
            <a:ext cx="3747770" cy="374777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4007D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690850" y="3585917"/>
            <a:ext cx="505983" cy="505983"/>
          </a:xfrm>
          <a:prstGeom prst="ellipse">
            <a:avLst/>
          </a:prstGeom>
          <a:solidFill>
            <a:srgbClr val="D6CF7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213100" y="993187"/>
            <a:ext cx="505983" cy="505983"/>
          </a:xfrm>
          <a:prstGeom prst="ellipse">
            <a:avLst/>
          </a:prstGeom>
          <a:solidFill>
            <a:srgbClr val="58B99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2553" y="1833711"/>
            <a:ext cx="252991" cy="25299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46163" y="2080222"/>
            <a:ext cx="648072" cy="648072"/>
          </a:xfrm>
          <a:prstGeom prst="ellipse">
            <a:avLst/>
          </a:prstGeom>
          <a:solidFill>
            <a:srgbClr val="0B9FA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72553" y="3523446"/>
            <a:ext cx="252991" cy="252991"/>
          </a:xfrm>
          <a:prstGeom prst="ellipse">
            <a:avLst/>
          </a:prstGeom>
          <a:solidFill>
            <a:srgbClr val="89CA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4" name="PA_文本框 3"/>
          <p:cNvSpPr txBox="1"/>
          <p:nvPr>
            <p:custDataLst>
              <p:tags r:id="rId1"/>
            </p:custDataLst>
          </p:nvPr>
        </p:nvSpPr>
        <p:spPr>
          <a:xfrm>
            <a:off x="2185506" y="4944008"/>
            <a:ext cx="786447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400" b="1" kern="2200" spc="600" dirty="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项目四 </a:t>
            </a:r>
            <a:r>
              <a:rPr lang="zh-CN" altLang="en-US" sz="4400" b="1" kern="2200" spc="600" dirty="0" smtClean="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任务七</a:t>
            </a:r>
            <a:endParaRPr lang="zh-CN" altLang="en-US" sz="4400" b="1" kern="2200" spc="600" dirty="0"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2831927" y="5811352"/>
            <a:ext cx="6280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/>
            <a:r>
              <a: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农产品直播预热海报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7973222" y="1498950"/>
            <a:ext cx="505983" cy="50598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32" name="图片 31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 animBg="1"/>
      <p:bldP spid="82" grpId="0" bldLvl="0" animBg="1"/>
      <p:bldP spid="85" grpId="0" bldLvl="0" animBg="1"/>
      <p:bldP spid="86" grpId="0" bldLvl="0" animBg="1"/>
      <p:bldP spid="88" grpId="0" bldLvl="0" animBg="1"/>
      <p:bldP spid="89" grpId="0" bldLvl="0" animBg="1"/>
      <p:bldP spid="90" grpId="0" bldLvl="0" animBg="1"/>
      <p:bldP spid="184" grpId="0" bldLvl="0" animBg="1"/>
      <p:bldP spid="83" grpId="0" bldLvl="0" animBg="1"/>
      <p:bldP spid="81" grpId="0" bldLvl="0" animBg="1"/>
      <p:bldP spid="5" grpId="0" bldLvl="0" animBg="1"/>
      <p:bldP spid="10" grpId="0" bldLvl="0" animBg="1"/>
      <p:bldP spid="11" grpId="0" bldLvl="0" animBg="1"/>
      <p:bldP spid="14" grpId="0" bldLvl="0" animBg="1"/>
      <p:bldP spid="15" grpId="0"/>
      <p:bldP spid="8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1330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单击“文件”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“打开”命令，在弹出的“打开”对话框中选择素材存储位置，打开素材“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4-7-04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”，选用叶子素材进行装饰，最终效果如图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48602" y="5636456"/>
            <a:ext cx="17123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4-7-13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最终效果</a:t>
            </a:r>
          </a:p>
        </p:txBody>
      </p:sp>
      <p:pic>
        <p:nvPicPr>
          <p:cNvPr id="17" name="图片 16" descr="直播预热海报副本"/>
          <p:cNvPicPr/>
          <p:nvPr/>
        </p:nvPicPr>
        <p:blipFill>
          <a:blip r:embed="rId4"/>
          <a:stretch>
            <a:fillRect/>
          </a:stretch>
        </p:blipFill>
        <p:spPr>
          <a:xfrm>
            <a:off x="4049901" y="2124486"/>
            <a:ext cx="2218693" cy="394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8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417032" y="1993236"/>
            <a:ext cx="9737090" cy="1330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(15)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单击“文件”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“存储”命令，在弹出的“另存为”对话框中选择存储位置，输入文件名，选择文件类型，单击“保存”即可。</a:t>
            </a: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47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blipFill>
            <a:blip r:embed="rId3"/>
            <a:srcRect/>
            <a:stretch>
              <a:fillRect t="-244687" b="-44289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3892179" y="1484784"/>
            <a:ext cx="9252321" cy="5373216"/>
          </a:xfrm>
          <a:custGeom>
            <a:avLst/>
            <a:gdLst>
              <a:gd name="connsiteX0" fmla="*/ 4626161 w 9252321"/>
              <a:gd name="connsiteY0" fmla="*/ 0 h 5373216"/>
              <a:gd name="connsiteX1" fmla="*/ 9252321 w 9252321"/>
              <a:gd name="connsiteY1" fmla="*/ 5373216 h 5373216"/>
              <a:gd name="connsiteX2" fmla="*/ 8510848 w 9252321"/>
              <a:gd name="connsiteY2" fmla="*/ 5373216 h 5373216"/>
              <a:gd name="connsiteX3" fmla="*/ 4626160 w 9252321"/>
              <a:gd name="connsiteY3" fmla="*/ 861209 h 5373216"/>
              <a:gd name="connsiteX4" fmla="*/ 741472 w 9252321"/>
              <a:gd name="connsiteY4" fmla="*/ 5373216 h 5373216"/>
              <a:gd name="connsiteX5" fmla="*/ 0 w 9252321"/>
              <a:gd name="connsiteY5" fmla="*/ 5373216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2321" h="5373216">
                <a:moveTo>
                  <a:pt x="4626161" y="0"/>
                </a:moveTo>
                <a:lnTo>
                  <a:pt x="9252321" y="5373216"/>
                </a:lnTo>
                <a:lnTo>
                  <a:pt x="8510848" y="5373216"/>
                </a:lnTo>
                <a:lnTo>
                  <a:pt x="4626160" y="861209"/>
                </a:lnTo>
                <a:lnTo>
                  <a:pt x="741472" y="5373216"/>
                </a:lnTo>
                <a:lnTo>
                  <a:pt x="0" y="5373216"/>
                </a:lnTo>
                <a:close/>
              </a:path>
            </a:pathLst>
          </a:custGeom>
          <a:solidFill>
            <a:srgbClr val="F5F2F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2470" y="3497939"/>
            <a:ext cx="78628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  <a:alpha val="12000"/>
                  </a:srgbClr>
                </a:solidFill>
                <a:effectLst>
                  <a:outerShdw blurRad="63500" sx="102000" sy="102000" algn="ctr" rotWithShape="0">
                    <a:srgbClr val="FFFFFF">
                      <a:alpha val="20000"/>
                    </a:srgbClr>
                  </a:outerShdw>
                </a:effectLst>
                <a:uLnTx/>
                <a:uFillTx/>
                <a:latin typeface="iekie jianheiti" panose="020F0502020204030204"/>
                <a:cs typeface="+mn-ea"/>
                <a:sym typeface="+mn-lt"/>
              </a:rPr>
              <a:t>COMPANY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  <a:alpha val="12000"/>
                </a:srgbClr>
              </a:solidFill>
              <a:effectLst>
                <a:outerShdw blurRad="63500" sx="102000" sy="102000" algn="ctr" rotWithShape="0">
                  <a:srgbClr val="FFFFFF">
                    <a:alpha val="20000"/>
                  </a:srgbClr>
                </a:outerShdw>
              </a:effectLst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5" name="任意多边形 33"/>
          <p:cNvSpPr/>
          <p:nvPr/>
        </p:nvSpPr>
        <p:spPr bwMode="auto">
          <a:xfrm>
            <a:off x="0" y="4698869"/>
            <a:ext cx="12196763" cy="2088232"/>
          </a:xfrm>
          <a:custGeom>
            <a:avLst/>
            <a:gdLst>
              <a:gd name="connsiteX0" fmla="*/ 0 w 12196763"/>
              <a:gd name="connsiteY0" fmla="*/ 0 h 2088232"/>
              <a:gd name="connsiteX1" fmla="*/ 12196763 w 12196763"/>
              <a:gd name="connsiteY1" fmla="*/ 0 h 2088232"/>
              <a:gd name="connsiteX2" fmla="*/ 12196763 w 12196763"/>
              <a:gd name="connsiteY2" fmla="*/ 2088232 h 2088232"/>
              <a:gd name="connsiteX3" fmla="*/ 3673756 w 12196763"/>
              <a:gd name="connsiteY3" fmla="*/ 2088232 h 2088232"/>
              <a:gd name="connsiteX4" fmla="*/ 2617330 w 12196763"/>
              <a:gd name="connsiteY4" fmla="*/ 861209 h 2088232"/>
              <a:gd name="connsiteX5" fmla="*/ 1560904 w 12196763"/>
              <a:gd name="connsiteY5" fmla="*/ 2088232 h 2088232"/>
              <a:gd name="connsiteX6" fmla="*/ 0 w 12196763"/>
              <a:gd name="connsiteY6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763" h="2088232">
                <a:moveTo>
                  <a:pt x="0" y="0"/>
                </a:moveTo>
                <a:lnTo>
                  <a:pt x="12196763" y="0"/>
                </a:lnTo>
                <a:lnTo>
                  <a:pt x="12196763" y="2088232"/>
                </a:lnTo>
                <a:lnTo>
                  <a:pt x="3673756" y="2088232"/>
                </a:lnTo>
                <a:lnTo>
                  <a:pt x="2617330" y="861209"/>
                </a:lnTo>
                <a:lnTo>
                  <a:pt x="1560904" y="2088232"/>
                </a:lnTo>
                <a:lnTo>
                  <a:pt x="0" y="2088232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66000"/>
                </a:schemeClr>
              </a:gs>
              <a:gs pos="7000">
                <a:schemeClr val="accent1">
                  <a:alpha val="71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9" name="等腰三角形 7"/>
          <p:cNvSpPr/>
          <p:nvPr/>
        </p:nvSpPr>
        <p:spPr bwMode="auto">
          <a:xfrm>
            <a:off x="1621019" y="5700798"/>
            <a:ext cx="1992625" cy="1157202"/>
          </a:xfrm>
          <a:prstGeom prst="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3914168" y="2251388"/>
            <a:ext cx="4363665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dist"/>
            <a:r>
              <a:rPr lang="zh-CN" altLang="en-US" sz="6600" b="1" smtClean="0">
                <a:solidFill>
                  <a:srgbClr val="0B9F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谢谢！</a:t>
            </a:r>
            <a:endParaRPr lang="zh-CN" altLang="en-US" sz="6600" b="1">
              <a:solidFill>
                <a:srgbClr val="0B9FA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任意多边形 35"/>
          <p:cNvSpPr/>
          <p:nvPr/>
        </p:nvSpPr>
        <p:spPr bwMode="auto">
          <a:xfrm rot="5400000">
            <a:off x="10592277" y="2100107"/>
            <a:ext cx="1347430" cy="782510"/>
          </a:xfrm>
          <a:custGeom>
            <a:avLst/>
            <a:gdLst>
              <a:gd name="connsiteX0" fmla="*/ 1797898 w 3595797"/>
              <a:gd name="connsiteY0" fmla="*/ 0 h 2088232"/>
              <a:gd name="connsiteX1" fmla="*/ 3595797 w 3595797"/>
              <a:gd name="connsiteY1" fmla="*/ 2088232 h 2088232"/>
              <a:gd name="connsiteX2" fmla="*/ 2854323 w 3595797"/>
              <a:gd name="connsiteY2" fmla="*/ 2088232 h 2088232"/>
              <a:gd name="connsiteX3" fmla="*/ 1797897 w 3595797"/>
              <a:gd name="connsiteY3" fmla="*/ 861209 h 2088232"/>
              <a:gd name="connsiteX4" fmla="*/ 741471 w 3595797"/>
              <a:gd name="connsiteY4" fmla="*/ 2088232 h 2088232"/>
              <a:gd name="connsiteX5" fmla="*/ 0 w 3595797"/>
              <a:gd name="connsiteY5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5797" h="2088232">
                <a:moveTo>
                  <a:pt x="1797898" y="0"/>
                </a:moveTo>
                <a:lnTo>
                  <a:pt x="3595797" y="2088232"/>
                </a:lnTo>
                <a:lnTo>
                  <a:pt x="2854323" y="2088232"/>
                </a:lnTo>
                <a:lnTo>
                  <a:pt x="1797897" y="861209"/>
                </a:lnTo>
                <a:lnTo>
                  <a:pt x="741471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46" y="5613088"/>
            <a:ext cx="490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zihun59hao-chuangcuhei" panose="00000500000000000000" pitchFamily="2" charset="-122"/>
              </a:rPr>
              <a:t>山东劳动职业技术学院在线开放课程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zihun59hao-chuangcuhei" panose="00000500000000000000" pitchFamily="2" charset="-122"/>
            </a:endParaRPr>
          </a:p>
        </p:txBody>
      </p:sp>
      <p:pic>
        <p:nvPicPr>
          <p:cNvPr id="16" name="图片 15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96" y="227546"/>
            <a:ext cx="3114673" cy="503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9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7" grpId="0"/>
      <p:bldP spid="39" grpId="0" bldLvl="0" animBg="1"/>
      <p:bldP spid="42" grpId="0" bldLvl="0" animBg="1"/>
      <p:bldP spid="5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/>
          <p:nvPr/>
        </p:nvSpPr>
        <p:spPr>
          <a:xfrm rot="16200000" flipH="1" flipV="1">
            <a:off x="4379306" y="189950"/>
            <a:ext cx="2288744" cy="11047355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-1" fmla="*/ 0 w 363073"/>
              <a:gd name="connsiteY0-2" fmla="*/ 2571749 h 2571749"/>
              <a:gd name="connsiteX1-3" fmla="*/ 363073 w 363073"/>
              <a:gd name="connsiteY1-4" fmla="*/ 0 h 2571749"/>
              <a:gd name="connsiteX2-5" fmla="*/ 363073 w 363073"/>
              <a:gd name="connsiteY2-6" fmla="*/ 2571749 h 2571749"/>
              <a:gd name="connsiteX3-7" fmla="*/ 0 w 363073"/>
              <a:gd name="connsiteY3-8" fmla="*/ 2571749 h 2571749"/>
              <a:gd name="connsiteX0-9" fmla="*/ 0 w 2261321"/>
              <a:gd name="connsiteY0-10" fmla="*/ 5152904 h 5152904"/>
              <a:gd name="connsiteX1-11" fmla="*/ 2261321 w 2261321"/>
              <a:gd name="connsiteY1-12" fmla="*/ 0 h 5152904"/>
              <a:gd name="connsiteX2-13" fmla="*/ 2261321 w 2261321"/>
              <a:gd name="connsiteY2-14" fmla="*/ 2571749 h 5152904"/>
              <a:gd name="connsiteX3-15" fmla="*/ 0 w 2261321"/>
              <a:gd name="connsiteY3-16" fmla="*/ 5152904 h 5152904"/>
              <a:gd name="connsiteX0-17" fmla="*/ 0 w 2284470"/>
              <a:gd name="connsiteY0-18" fmla="*/ 5152904 h 5164478"/>
              <a:gd name="connsiteX1-19" fmla="*/ 2261321 w 2284470"/>
              <a:gd name="connsiteY1-20" fmla="*/ 0 h 5164478"/>
              <a:gd name="connsiteX2-21" fmla="*/ 2284470 w 2284470"/>
              <a:gd name="connsiteY2-22" fmla="*/ 5164478 h 5164478"/>
              <a:gd name="connsiteX3-23" fmla="*/ 0 w 2284470"/>
              <a:gd name="connsiteY3-24" fmla="*/ 5152904 h 5164478"/>
              <a:gd name="connsiteX0-25" fmla="*/ 0 w 3800753"/>
              <a:gd name="connsiteY0-26" fmla="*/ 5129755 h 5164478"/>
              <a:gd name="connsiteX1-27" fmla="*/ 3777604 w 3800753"/>
              <a:gd name="connsiteY1-28" fmla="*/ 0 h 5164478"/>
              <a:gd name="connsiteX2-29" fmla="*/ 3800753 w 3800753"/>
              <a:gd name="connsiteY2-30" fmla="*/ 5164478 h 5164478"/>
              <a:gd name="connsiteX3-31" fmla="*/ 0 w 3800753"/>
              <a:gd name="connsiteY3-32" fmla="*/ 5129755 h 5164478"/>
              <a:gd name="connsiteX0-33" fmla="*/ 0 w 4066970"/>
              <a:gd name="connsiteY0-34" fmla="*/ 5152904 h 5164478"/>
              <a:gd name="connsiteX1-35" fmla="*/ 4043821 w 4066970"/>
              <a:gd name="connsiteY1-36" fmla="*/ 0 h 5164478"/>
              <a:gd name="connsiteX2-37" fmla="*/ 4066970 w 4066970"/>
              <a:gd name="connsiteY2-38" fmla="*/ 5164478 h 5164478"/>
              <a:gd name="connsiteX3-39" fmla="*/ 0 w 4066970"/>
              <a:gd name="connsiteY3-40" fmla="*/ 5152904 h 5164478"/>
              <a:gd name="connsiteX0-41" fmla="*/ 0 w 4130470"/>
              <a:gd name="connsiteY0-42" fmla="*/ 5152904 h 5164478"/>
              <a:gd name="connsiteX1-43" fmla="*/ 4107321 w 4130470"/>
              <a:gd name="connsiteY1-44" fmla="*/ 0 h 5164478"/>
              <a:gd name="connsiteX2-45" fmla="*/ 4130470 w 4130470"/>
              <a:gd name="connsiteY2-46" fmla="*/ 5164478 h 5164478"/>
              <a:gd name="connsiteX3-47" fmla="*/ 0 w 4130470"/>
              <a:gd name="connsiteY3-48" fmla="*/ 5152904 h 5164478"/>
              <a:gd name="connsiteX0-49" fmla="*/ 0 w 4867070"/>
              <a:gd name="connsiteY0-50" fmla="*/ 5152904 h 5164478"/>
              <a:gd name="connsiteX1-51" fmla="*/ 4843921 w 4867070"/>
              <a:gd name="connsiteY1-52" fmla="*/ 0 h 5164478"/>
              <a:gd name="connsiteX2-53" fmla="*/ 4867070 w 4867070"/>
              <a:gd name="connsiteY2-54" fmla="*/ 5164478 h 5164478"/>
              <a:gd name="connsiteX3-55" fmla="*/ 0 w 4867070"/>
              <a:gd name="connsiteY3-56" fmla="*/ 5152904 h 5164478"/>
              <a:gd name="connsiteX0-57" fmla="*/ 0 w 4867070"/>
              <a:gd name="connsiteY0-58" fmla="*/ 5152904 h 5164478"/>
              <a:gd name="connsiteX1-59" fmla="*/ 4843921 w 4867070"/>
              <a:gd name="connsiteY1-60" fmla="*/ 0 h 5164478"/>
              <a:gd name="connsiteX2-61" fmla="*/ 4867070 w 4867070"/>
              <a:gd name="connsiteY2-62" fmla="*/ 5164478 h 5164478"/>
              <a:gd name="connsiteX3-63" fmla="*/ 0 w 4867070"/>
              <a:gd name="connsiteY3-64" fmla="*/ 5152904 h 5164478"/>
              <a:gd name="connsiteX0-65" fmla="*/ 0 w 4884843"/>
              <a:gd name="connsiteY0-66" fmla="*/ 5188447 h 5188447"/>
              <a:gd name="connsiteX1-67" fmla="*/ 4861694 w 4884843"/>
              <a:gd name="connsiteY1-68" fmla="*/ 0 h 5188447"/>
              <a:gd name="connsiteX2-69" fmla="*/ 4884843 w 4884843"/>
              <a:gd name="connsiteY2-70" fmla="*/ 5164478 h 5188447"/>
              <a:gd name="connsiteX3-71" fmla="*/ 0 w 4884843"/>
              <a:gd name="connsiteY3-72" fmla="*/ 5188447 h 5188447"/>
              <a:gd name="connsiteX0-73" fmla="*/ 0 w 4861694"/>
              <a:gd name="connsiteY0-74" fmla="*/ 5188447 h 5188447"/>
              <a:gd name="connsiteX1-75" fmla="*/ 4861694 w 4861694"/>
              <a:gd name="connsiteY1-76" fmla="*/ 0 h 5188447"/>
              <a:gd name="connsiteX2-77" fmla="*/ 4849299 w 4861694"/>
              <a:gd name="connsiteY2-78" fmla="*/ 5182251 h 5188447"/>
              <a:gd name="connsiteX3-79" fmla="*/ 0 w 4861694"/>
              <a:gd name="connsiteY3-80" fmla="*/ 5188447 h 5188447"/>
              <a:gd name="connsiteX0-81" fmla="*/ 0 w 4875644"/>
              <a:gd name="connsiteY0-82" fmla="*/ 5188447 h 5199465"/>
              <a:gd name="connsiteX1-83" fmla="*/ 4861694 w 4875644"/>
              <a:gd name="connsiteY1-84" fmla="*/ 0 h 5199465"/>
              <a:gd name="connsiteX2-85" fmla="*/ 4875118 w 4875644"/>
              <a:gd name="connsiteY2-86" fmla="*/ 5199465 h 5199465"/>
              <a:gd name="connsiteX3-87" fmla="*/ 0 w 4875644"/>
              <a:gd name="connsiteY3-88" fmla="*/ 5188447 h 5199465"/>
              <a:gd name="connsiteX0-89" fmla="*/ 0 w 4875936"/>
              <a:gd name="connsiteY0-90" fmla="*/ 5214268 h 5225286"/>
              <a:gd name="connsiteX1-91" fmla="*/ 4870305 w 4875936"/>
              <a:gd name="connsiteY1-92" fmla="*/ 0 h 5225286"/>
              <a:gd name="connsiteX2-93" fmla="*/ 4875118 w 4875936"/>
              <a:gd name="connsiteY2-94" fmla="*/ 5225286 h 5225286"/>
              <a:gd name="connsiteX3-95" fmla="*/ 0 w 4875936"/>
              <a:gd name="connsiteY3-96" fmla="*/ 5214268 h 5225286"/>
              <a:gd name="connsiteX0-97" fmla="*/ 0 w 4870304"/>
              <a:gd name="connsiteY0-98" fmla="*/ 5214268 h 5216678"/>
              <a:gd name="connsiteX1-99" fmla="*/ 4870305 w 4870304"/>
              <a:gd name="connsiteY1-100" fmla="*/ 0 h 5216678"/>
              <a:gd name="connsiteX2-101" fmla="*/ 4866513 w 4870304"/>
              <a:gd name="connsiteY2-102" fmla="*/ 5216678 h 5216678"/>
              <a:gd name="connsiteX3-103" fmla="*/ 0 w 4870304"/>
              <a:gd name="connsiteY3-104" fmla="*/ 5214268 h 52166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70304" h="5216678">
                <a:moveTo>
                  <a:pt x="0" y="5214268"/>
                </a:moveTo>
                <a:lnTo>
                  <a:pt x="4870305" y="0"/>
                </a:lnTo>
                <a:cubicBezTo>
                  <a:pt x="4866173" y="1727417"/>
                  <a:pt x="4870645" y="3489261"/>
                  <a:pt x="4866513" y="5216678"/>
                </a:cubicBezTo>
                <a:lnTo>
                  <a:pt x="0" y="5214268"/>
                </a:lnTo>
                <a:close/>
              </a:path>
            </a:pathLst>
          </a:custGeom>
          <a:gradFill flip="none" rotWithShape="1">
            <a:gsLst>
              <a:gs pos="91000">
                <a:schemeClr val="accent2"/>
              </a:gs>
              <a:gs pos="17000">
                <a:schemeClr val="accent1"/>
              </a:gs>
            </a:gsLst>
            <a:lin ang="4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3" name="直角三角形 2"/>
          <p:cNvSpPr/>
          <p:nvPr/>
        </p:nvSpPr>
        <p:spPr>
          <a:xfrm rot="10800000">
            <a:off x="9532307" y="0"/>
            <a:ext cx="2659693" cy="884876"/>
          </a:xfrm>
          <a:prstGeom prst="rtTriangle">
            <a:avLst/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4" name="PA-平行四边形 17"/>
          <p:cNvSpPr/>
          <p:nvPr>
            <p:custDataLst>
              <p:tags r:id="rId1"/>
            </p:custDataLst>
          </p:nvPr>
        </p:nvSpPr>
        <p:spPr>
          <a:xfrm>
            <a:off x="1123003" y="0"/>
            <a:ext cx="3328029" cy="265471"/>
          </a:xfrm>
          <a:prstGeom prst="parallelogram">
            <a:avLst>
              <a:gd name="adj" fmla="val 61800"/>
            </a:avLst>
          </a:pr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ekie jianheiti" panose="020F0502020204030204"/>
              <a:cs typeface="+mn-ea"/>
              <a:sym typeface="+mn-lt"/>
            </a:endParaRPr>
          </a:p>
        </p:txBody>
      </p:sp>
      <p:sp>
        <p:nvSpPr>
          <p:cNvPr id="5" name="PA-文本框 6"/>
          <p:cNvSpPr txBox="1"/>
          <p:nvPr>
            <p:custDataLst>
              <p:tags r:id="rId2"/>
            </p:custDataLst>
          </p:nvPr>
        </p:nvSpPr>
        <p:spPr>
          <a:xfrm>
            <a:off x="916525" y="625642"/>
            <a:ext cx="5784157" cy="9233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 b="1">
                <a:solidFill>
                  <a:schemeClr val="bg1"/>
                </a:solidFill>
                <a:effectLst>
                  <a:outerShdw blurRad="431800" sx="102000" sy="102000" algn="ctr" rotWithShape="0">
                    <a:srgbClr val="F3757D"/>
                  </a:outerShdw>
                </a:effectLst>
                <a:latin typeface="Source Han Sans CN Heavy" panose="020B0500000000000000" pitchFamily="34" charset="-128"/>
                <a:ea typeface="Source Han Sans CN Heavy" panose="020B0500000000000000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ekie jianheiti" panose="020F0502020204030204"/>
                <a:ea typeface="+mn-ea"/>
                <a:cs typeface="+mn-ea"/>
                <a:sym typeface="+mn-lt"/>
              </a:rPr>
              <a:t>目录 </a:t>
            </a: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ekie jianheiti" panose="020F0502020204030204"/>
                <a:ea typeface="+mn-ea"/>
                <a:cs typeface="+mn-ea"/>
                <a:sym typeface="+mn-lt"/>
              </a:rPr>
              <a:t>CONTENT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iekie jianheiti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9" name="PA-矩形 12"/>
          <p:cNvSpPr/>
          <p:nvPr>
            <p:custDataLst>
              <p:tags r:id="rId3"/>
            </p:custDataLst>
          </p:nvPr>
        </p:nvSpPr>
        <p:spPr>
          <a:xfrm>
            <a:off x="7363879" y="2559422"/>
            <a:ext cx="3282157" cy="4603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认识水印</a:t>
            </a:r>
          </a:p>
        </p:txBody>
      </p:sp>
      <p:sp>
        <p:nvSpPr>
          <p:cNvPr id="11" name="PA-矩形 14"/>
          <p:cNvSpPr/>
          <p:nvPr>
            <p:custDataLst>
              <p:tags r:id="rId4"/>
            </p:custDataLst>
          </p:nvPr>
        </p:nvSpPr>
        <p:spPr>
          <a:xfrm>
            <a:off x="7401885" y="4339066"/>
            <a:ext cx="3157029" cy="4603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添加防伪水印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25" y="2067920"/>
            <a:ext cx="4992872" cy="3328581"/>
          </a:xfrm>
          <a:prstGeom prst="rect">
            <a:avLst/>
          </a:prstGeom>
          <a:blipFill>
            <a:blip r:embed="rId8"/>
            <a:srcRect/>
            <a:stretch>
              <a:fillRect l="-8732" r="-8732"/>
            </a:stretch>
          </a:blipFill>
          <a:ln>
            <a:noFill/>
          </a:ln>
        </p:spPr>
      </p:pic>
      <p:sp>
        <p:nvSpPr>
          <p:cNvPr id="17" name="椭圆 16"/>
          <p:cNvSpPr/>
          <p:nvPr/>
        </p:nvSpPr>
        <p:spPr>
          <a:xfrm>
            <a:off x="6454872" y="2418561"/>
            <a:ext cx="742099" cy="742099"/>
          </a:xfrm>
          <a:prstGeom prst="ellipse">
            <a:avLst/>
          </a:pr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48028" y="4198205"/>
            <a:ext cx="742099" cy="742099"/>
          </a:xfrm>
          <a:prstGeom prst="ellipse">
            <a:avLst/>
          </a:prstGeom>
          <a:gradFill>
            <a:gsLst>
              <a:gs pos="99000">
                <a:srgbClr val="89CA7D"/>
              </a:gs>
              <a:gs pos="0">
                <a:srgbClr val="0B9FAE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5 -0.04583 L 2.08333E-7 0.00024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229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  <p:bldP spid="9" grpId="0"/>
      <p:bldP spid="11" grpId="0"/>
      <p:bldP spid="17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知识储备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79004" y="1031009"/>
            <a:ext cx="5266146" cy="507831"/>
            <a:chOff x="836129" y="2076831"/>
            <a:chExt cx="3262432" cy="507831"/>
          </a:xfrm>
        </p:grpSpPr>
        <p:sp>
          <p:nvSpPr>
            <p:cNvPr id="26" name="圆角矩形 25"/>
            <p:cNvSpPr/>
            <p:nvPr/>
          </p:nvSpPr>
          <p:spPr>
            <a:xfrm>
              <a:off x="1447062" y="2076831"/>
              <a:ext cx="2040556" cy="507831"/>
            </a:xfrm>
            <a:prstGeom prst="roundRect">
              <a:avLst>
                <a:gd name="adj" fmla="val 19674"/>
              </a:avLst>
            </a:prstGeom>
            <a:gradFill>
              <a:gsLst>
                <a:gs pos="99000">
                  <a:srgbClr val="89CA7D"/>
                </a:gs>
                <a:gs pos="0">
                  <a:srgbClr val="0B9FAE"/>
                </a:gs>
              </a:gsLst>
              <a:lin ang="0" scaled="1"/>
            </a:gra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6129" y="2130691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一、直播预热海报基础知识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935945" y="1709536"/>
            <a:ext cx="9613439" cy="378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设计海报尺寸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预热直播海报通常是通过社群平台进行宣传，海报尺寸可以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1080px*1920px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或者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640px*1138px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。其中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1080px*1920px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可以在大部分移动端在智能设备满屏显示。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设计海报主体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海报主体分为产品和人物两种。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主体为产品的海报：适用于新手主播或者不固定主播。可设计产品组合或者有视觉冲击力的单品。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主体为人物的海报：适用于固定主播或者邀请嘉宾。当海报主体以主播或嘉宾为主，单人海报人物占据版面的三分之二，多人海报采用矩形、三角形的构图即可</a:t>
            </a:r>
            <a:r>
              <a:rPr lang="zh-CN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知识储备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79004" y="1031009"/>
            <a:ext cx="5266146" cy="507831"/>
            <a:chOff x="836129" y="2076831"/>
            <a:chExt cx="3262432" cy="507831"/>
          </a:xfrm>
        </p:grpSpPr>
        <p:sp>
          <p:nvSpPr>
            <p:cNvPr id="26" name="圆角矩形 25"/>
            <p:cNvSpPr/>
            <p:nvPr/>
          </p:nvSpPr>
          <p:spPr>
            <a:xfrm>
              <a:off x="1447062" y="2076831"/>
              <a:ext cx="2040556" cy="507831"/>
            </a:xfrm>
            <a:prstGeom prst="roundRect">
              <a:avLst>
                <a:gd name="adj" fmla="val 19674"/>
              </a:avLst>
            </a:prstGeom>
            <a:gradFill>
              <a:gsLst>
                <a:gs pos="99000">
                  <a:srgbClr val="89CA7D"/>
                </a:gs>
                <a:gs pos="0">
                  <a:srgbClr val="0B9FAE"/>
                </a:gs>
              </a:gsLst>
              <a:lin ang="0" scaled="1"/>
            </a:gra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6129" y="2130691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一、直播预热海报基础知识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935945" y="1709536"/>
            <a:ext cx="9613439" cy="378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设计海报背景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海报背景设计以简约风格为主，可以起到烘托氛围和补充画面的作用。配合产品或活动内容选择合适的背景色系。暖色系的背景给人带来温暖、热情的感觉；冷色系的背景给人带来清爽、干净的感觉。</a:t>
            </a:r>
          </a:p>
          <a:p>
            <a:pPr indent="3060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设计海报标题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海报的标题要与直播主题高度相关，通常设计在海报的上下两端。其中，标题包括主标题和副标题，标题的设计会影响到海报的视觉效果。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主标题需要契合直播主题，可以选用视觉冲击力较强的字体。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副标题字数比较多，要包含直播时间、主播介绍、产品信息、促销信息等。</a:t>
            </a:r>
          </a:p>
        </p:txBody>
      </p:sp>
    </p:spTree>
    <p:extLst>
      <p:ext uri="{BB962C8B-B14F-4D97-AF65-F5344CB8AC3E}">
        <p14:creationId xmlns:p14="http://schemas.microsoft.com/office/powerpoint/2010/main" val="365154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知识储备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07151" y="1031009"/>
            <a:ext cx="3293821" cy="507831"/>
            <a:chOff x="1447062" y="2076831"/>
            <a:chExt cx="2040556" cy="507831"/>
          </a:xfrm>
        </p:grpSpPr>
        <p:sp>
          <p:nvSpPr>
            <p:cNvPr id="26" name="圆角矩形 25"/>
            <p:cNvSpPr/>
            <p:nvPr/>
          </p:nvSpPr>
          <p:spPr>
            <a:xfrm>
              <a:off x="1447062" y="2076831"/>
              <a:ext cx="2040556" cy="507831"/>
            </a:xfrm>
            <a:prstGeom prst="roundRect">
              <a:avLst>
                <a:gd name="adj" fmla="val 19674"/>
              </a:avLst>
            </a:prstGeom>
            <a:gradFill>
              <a:gsLst>
                <a:gs pos="99000">
                  <a:srgbClr val="89CA7D"/>
                </a:gs>
                <a:gs pos="0">
                  <a:srgbClr val="0B9FAE"/>
                </a:gs>
              </a:gsLst>
              <a:lin ang="0" scaled="1"/>
            </a:gra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60372" y="2130691"/>
              <a:ext cx="1613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二滤镜样式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添加杂色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935945" y="1709536"/>
            <a:ext cx="9613439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添加杂色的目的就是增加画面的颗粒感，让图像看起来更有质感。</a:t>
            </a:r>
          </a:p>
          <a:p>
            <a:pPr indent="3060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方法一：点击菜单栏的“滤镜”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“杂色”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“添加杂色”，可以在弹出的对话框中更改数量、分布方式、单色等，点击确定。双击添加的滤镜的混合选项按钮，可以调整不透明度和模式。</a:t>
            </a:r>
          </a:p>
          <a:p>
            <a:pPr indent="306000"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方法二：点击菜单栏的“滤镜”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”滤镜库”，选择“纹理”里的“颗粒”，调整强度和对比度，点击确定。点击该滤镜的混合选项按钮，可以调整模式和不透明度。</a:t>
            </a:r>
          </a:p>
        </p:txBody>
      </p:sp>
    </p:spTree>
    <p:extLst>
      <p:ext uri="{BB962C8B-B14F-4D97-AF65-F5344CB8AC3E}">
        <p14:creationId xmlns:p14="http://schemas.microsoft.com/office/powerpoint/2010/main" val="304166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1746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“文件”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“新建”命令，在弹出的“新建”对话框中设置竖向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640px*1138px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创建画布，如图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（左）所示。点击菜单栏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滤镜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—“杂色”—“添加杂色”，设置数量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12.5%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，平均分布杂色，如图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（右）所示。</a:t>
            </a: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84421" y="4940130"/>
            <a:ext cx="16065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图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4-7-1 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添加背景</a:t>
            </a:r>
          </a:p>
        </p:txBody>
      </p:sp>
      <p:pic>
        <p:nvPicPr>
          <p:cNvPr id="25" name="图片 24" descr="/private/var/folders/8s/ld7db4rs0sl2l3vdvr2q0v6m0000gn/T/com.kingsoft.wpsoffice.mac/picturecompress_20230814105326/output_1.pngoutput_1"/>
          <p:cNvPicPr/>
          <p:nvPr/>
        </p:nvPicPr>
        <p:blipFill>
          <a:blip r:embed="rId4"/>
          <a:srcRect r="28449"/>
          <a:stretch>
            <a:fillRect/>
          </a:stretch>
        </p:blipFill>
        <p:spPr>
          <a:xfrm>
            <a:off x="3548669" y="2609128"/>
            <a:ext cx="2637155" cy="2254885"/>
          </a:xfrm>
          <a:prstGeom prst="rect">
            <a:avLst/>
          </a:prstGeom>
        </p:spPr>
      </p:pic>
      <p:pic>
        <p:nvPicPr>
          <p:cNvPr id="26" name="图片 25" descr="/private/var/folders/8s/ld7db4rs0sl2l3vdvr2q0v6m0000gn/T/com.kingsoft.wpsoffice.mac/picturecompress_20230814105312/output_1.pngoutput_1"/>
          <p:cNvPicPr/>
          <p:nvPr/>
        </p:nvPicPr>
        <p:blipFill>
          <a:blip r:embed="rId5"/>
          <a:stretch>
            <a:fillRect/>
          </a:stretch>
        </p:blipFill>
        <p:spPr>
          <a:xfrm>
            <a:off x="6217860" y="2609128"/>
            <a:ext cx="2570480" cy="2243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1330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选择圆角矩形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绘制一个半径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30px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的圆角矩形，在“图层”面板中设置其图层样式为“投影”效果，参数设置如图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（右）所示。</a:t>
            </a:r>
          </a:p>
          <a:p>
            <a:pPr lvl="0"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7432" y="4815439"/>
            <a:ext cx="32223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4-7-2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绘制圆角矩形并添加投影效果</a:t>
            </a:r>
          </a:p>
        </p:txBody>
      </p:sp>
      <p:pic>
        <p:nvPicPr>
          <p:cNvPr id="17" name="图片 16" descr="截屏2023-08-14 上午10.57.30"/>
          <p:cNvPicPr/>
          <p:nvPr/>
        </p:nvPicPr>
        <p:blipFill>
          <a:blip r:embed="rId4"/>
          <a:stretch>
            <a:fillRect/>
          </a:stretch>
        </p:blipFill>
        <p:spPr>
          <a:xfrm>
            <a:off x="3848301" y="1335722"/>
            <a:ext cx="255905" cy="215265"/>
          </a:xfrm>
          <a:prstGeom prst="rect">
            <a:avLst/>
          </a:prstGeom>
        </p:spPr>
      </p:pic>
      <p:pic>
        <p:nvPicPr>
          <p:cNvPr id="18" name="图片 17" descr="截屏2023-08-14 上午10.56.01"/>
          <p:cNvPicPr/>
          <p:nvPr/>
        </p:nvPicPr>
        <p:blipFill>
          <a:blip r:embed="rId5"/>
          <a:srcRect l="5249" r="3693"/>
          <a:stretch>
            <a:fillRect/>
          </a:stretch>
        </p:blipFill>
        <p:spPr>
          <a:xfrm>
            <a:off x="3705514" y="2312036"/>
            <a:ext cx="2480310" cy="2325370"/>
          </a:xfrm>
          <a:prstGeom prst="rect">
            <a:avLst/>
          </a:prstGeom>
        </p:spPr>
      </p:pic>
      <p:pic>
        <p:nvPicPr>
          <p:cNvPr id="19" name="图片 18" descr="截屏2023-08-14 上午10.56.31"/>
          <p:cNvPicPr/>
          <p:nvPr/>
        </p:nvPicPr>
        <p:blipFill>
          <a:blip r:embed="rId6"/>
          <a:srcRect l="30078"/>
          <a:stretch>
            <a:fillRect/>
          </a:stretch>
        </p:blipFill>
        <p:spPr>
          <a:xfrm>
            <a:off x="6328611" y="2294891"/>
            <a:ext cx="2516505" cy="234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03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35"/>
            <a:ext cx="12201793" cy="6858000"/>
            <a:chOff x="-4" y="0"/>
            <a:chExt cx="12201793" cy="6858000"/>
          </a:xfrm>
        </p:grpSpPr>
        <p:sp>
          <p:nvSpPr>
            <p:cNvPr id="21" name="直角三角形 20"/>
            <p:cNvSpPr/>
            <p:nvPr/>
          </p:nvSpPr>
          <p:spPr>
            <a:xfrm rot="5400000">
              <a:off x="1588432" y="-1588436"/>
              <a:ext cx="1155700" cy="4332571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197277" y="-197278"/>
              <a:ext cx="1155704" cy="1550259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0401570" y="5067570"/>
              <a:ext cx="1031966" cy="254889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>
              <a:off x="11287389" y="5943599"/>
              <a:ext cx="914400" cy="914400"/>
            </a:xfrm>
            <a:prstGeom prst="rtTriangle">
              <a:avLst/>
            </a:prstGeom>
            <a:gradFill>
              <a:gsLst>
                <a:gs pos="100000">
                  <a:schemeClr val="accent1">
                    <a:alpha val="83000"/>
                  </a:schemeClr>
                </a:gs>
                <a:gs pos="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图片 29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5" y="6161956"/>
            <a:ext cx="3114673" cy="5037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1754118" y="331642"/>
            <a:ext cx="247382" cy="492413"/>
            <a:chOff x="11754118" y="285461"/>
            <a:chExt cx="247382" cy="49241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2001500" y="285461"/>
              <a:ext cx="0" cy="492413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1877809" y="285461"/>
              <a:ext cx="0" cy="492413"/>
            </a:xfrm>
            <a:prstGeom prst="line">
              <a:avLst/>
            </a:prstGeom>
            <a:ln w="63500">
              <a:solidFill>
                <a:srgbClr val="76C4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54118" y="285461"/>
              <a:ext cx="0" cy="492413"/>
            </a:xfrm>
            <a:prstGeom prst="line">
              <a:avLst/>
            </a:prstGeom>
            <a:ln w="63500">
              <a:solidFill>
                <a:srgbClr val="89CA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317279" y="1156335"/>
            <a:ext cx="9737090" cy="1330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）再次绘制一个半径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30px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的圆角矩形，设置填充肉色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218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），在“图层”面板中设置其图层样式为“内阴影”效果，参数设置如图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（右）所示。</a:t>
            </a: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150" y="285750"/>
            <a:ext cx="4891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2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zihun59hao-chuangcuhei" panose="00000500000000000000" pitchFamily="2" charset="-122"/>
              </a:rPr>
              <a:t>任务实施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zihun59hao-chuangcuhe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59431" y="4757250"/>
            <a:ext cx="34018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4-7-3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绘制圆角矩形并添加内阴影效果</a:t>
            </a:r>
          </a:p>
        </p:txBody>
      </p:sp>
      <p:pic>
        <p:nvPicPr>
          <p:cNvPr id="17" name="图片 16" descr="截屏2023-08-14 下午4.28.14"/>
          <p:cNvPicPr/>
          <p:nvPr/>
        </p:nvPicPr>
        <p:blipFill>
          <a:blip r:embed="rId4"/>
          <a:stretch>
            <a:fillRect/>
          </a:stretch>
        </p:blipFill>
        <p:spPr>
          <a:xfrm>
            <a:off x="3620683" y="2312036"/>
            <a:ext cx="2639695" cy="2289810"/>
          </a:xfrm>
          <a:prstGeom prst="rect">
            <a:avLst/>
          </a:prstGeom>
        </p:spPr>
      </p:pic>
      <p:pic>
        <p:nvPicPr>
          <p:cNvPr id="18" name="图片 17" descr="截屏2023-08-14 下午4.27.57"/>
          <p:cNvPicPr/>
          <p:nvPr/>
        </p:nvPicPr>
        <p:blipFill>
          <a:blip r:embed="rId5"/>
          <a:stretch>
            <a:fillRect/>
          </a:stretch>
        </p:blipFill>
        <p:spPr>
          <a:xfrm>
            <a:off x="6443763" y="2303146"/>
            <a:ext cx="2213610" cy="22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8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灰商务工作汇报PPT模板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3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9FAE"/>
      </a:accent1>
      <a:accent2>
        <a:srgbClr val="89CA7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qa2zoz">
      <a:majorFont>
        <a:latin typeface="iekie jianheiti"/>
        <a:ea typeface="iekie jianheiti"/>
        <a:cs typeface=""/>
      </a:majorFont>
      <a:minorFont>
        <a:latin typeface="iekie jianheiti"/>
        <a:ea typeface="iekie jianh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1566</Words>
  <Application>Microsoft Office PowerPoint</Application>
  <PresentationFormat>宽屏</PresentationFormat>
  <Paragraphs>105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iekie jianheiti</vt:lpstr>
      <vt:lpstr>zihun59hao-chuangcuhei</vt:lpstr>
      <vt:lpstr>等线</vt:lpstr>
      <vt:lpstr>宋体</vt:lpstr>
      <vt:lpstr>微软雅黑</vt:lpstr>
      <vt:lpstr>印品黑体</vt:lpstr>
      <vt:lpstr>Arial</vt:lpstr>
      <vt:lpstr>Calibri</vt:lpstr>
      <vt:lpstr>Times New Roman</vt:lpstr>
      <vt:lpstr>Office 主题​​</vt:lpstr>
      <vt:lpstr>1_Office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蓝灰商务工作汇报PPT模板1</dc:title>
  <dc:creator>andy</dc:creator>
  <cp:lastModifiedBy>tf</cp:lastModifiedBy>
  <cp:revision>522</cp:revision>
  <dcterms:created xsi:type="dcterms:W3CDTF">2019-04-09T06:58:00Z</dcterms:created>
  <dcterms:modified xsi:type="dcterms:W3CDTF">2025-02-24T08:51:02Z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